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6" r:id="rId2"/>
    <p:sldId id="26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4"/>
    <p:restoredTop sz="93318"/>
  </p:normalViewPr>
  <p:slideViewPr>
    <p:cSldViewPr snapToGrid="0">
      <p:cViewPr>
        <p:scale>
          <a:sx n="77" d="100"/>
          <a:sy n="77" d="100"/>
        </p:scale>
        <p:origin x="270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617AF-6BF0-E546-BBCA-C8129D7DD0A8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E79CD-92E1-554F-B8BC-CDF5D1E13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0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7DA9-8027-7747-B381-32810A46CA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4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5925-6316-81DD-6B7F-26B34BD13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28B31-A23F-0C4D-234D-BD0DC4D62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BABDF-6532-7FF3-79A5-D632849E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1E1B7-4006-E0AF-3F3D-C96FD6B9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419A7-1166-5B5C-DB1A-91E72701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F9FE2-0849-FFC8-AE13-DEAE249C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6041A-76A0-4138-EBE5-BC3D9507B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D62B-1EE2-93AF-9455-89AD5D81D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9D656-0722-C3FC-ABAC-154F3A89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DBE73-D137-7576-5431-780CECAB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3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C28450-28AD-5644-7E20-C16D00D7A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948DE-8762-F1C5-8220-98D93A051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2A9BF-CE3C-379C-5DD3-95E846D91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82C4-8BE7-1A02-8E75-41FD93E2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F93E-CFA7-A871-3F0C-45508AC2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1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1999-DFC9-69CF-A686-FCD3F66A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BA43A-26D3-01E2-0A3A-CE476277B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5C178-B5E9-5B26-6FEF-F3ABDE50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B0516-E623-CA71-AD92-7BE5703F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80335-86EA-38EA-FBF7-A3F66CCA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1000-85C4-C2C1-6164-63D56A47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02651-8248-CBF8-C742-F135F7026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D81F6-9EF9-F93C-67D1-642569B9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563B6-5B10-D1B8-5736-A73A7871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C3C4-39EC-B7B7-C9F0-41E48435A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2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2A38-C2E7-04B8-61BA-2A76A4FF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8B487-9BDE-DDA3-9556-A79AF3BCC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A1816-F486-E8BE-A303-2FB4F6923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9F332-C915-65A3-91D1-E744AD3E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9D427-8C03-626B-23C9-CE02F8F5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F62E4-9305-B04D-50E5-A22316C7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7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AE40-5672-FF01-01AD-6834265B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6DA7E-DD4F-5616-FF71-FD46338A9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03951-DDCC-E920-8CFB-382B21E81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164D4B-E205-A501-A423-43E345431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4BA7E-D29A-6D3D-AF3B-7AC0BE539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D00D11-D177-A878-0855-8AD605EDF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E32BAD-4748-BAB7-FD96-B781555A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5FA04-01AE-A41B-1007-9BDBADA9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0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77D1D-B7B5-C4AD-AEF8-F929F5DE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B20E6-3D9C-6B27-8302-6CAF36A3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7F2B5-FC68-99F2-83AB-6D0928C1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8F709-6087-BBAB-5976-27CE1185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7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11B077-8791-3CF3-0C7C-D5A89789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0C88D4-4821-26A8-E3FE-263B3578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68638-B531-3DCE-818E-0DC4993F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1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6CD4-2857-F5B9-FA46-041BE6D6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8D412-A130-DE3B-F685-58CFE838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97224-A316-9B27-6632-F6C18E33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47212-2D6E-D065-FECE-A6B31CF2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23D22-A57D-DE09-4F87-82871DB9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0948E-D5D5-0442-1338-4B698DDB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CC1E-0346-79F9-335C-2325CC4F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A6CAB3-2D3C-1942-BC50-9D541EFC5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541B0-9676-90AA-E73E-BF95A5D8C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D9A26-A88C-CD89-8D55-2BAE95B5A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2A1B2-4A2E-5BF5-4956-CC671BEE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77671-8506-EB3A-1330-5D012D42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EA66A-3875-A4D0-0D1E-EEE72AF7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A8AA5-0E1D-6973-07DE-F46D0F60F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25886-BB5B-8884-91EC-75E239238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EA5758-8C96-8D41-89FE-7D31D1CEACA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6E2C2-19BF-28BF-87A9-ED23BE34D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E654C-475C-BD9C-24B2-E44AB61F0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5D55D4-8258-FC47-A206-A6273AE5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6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78D332B-6CCF-C1EC-CEBA-17D599090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3" r="21905"/>
          <a:stretch/>
        </p:blipFill>
        <p:spPr bwMode="auto">
          <a:xfrm>
            <a:off x="0" y="0"/>
            <a:ext cx="5617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76CCED-8415-A417-E42D-C86111DFF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371" y="0"/>
            <a:ext cx="66076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14A29A-36EF-58E0-5111-E3F239F7B2BA}"/>
              </a:ext>
            </a:extLst>
          </p:cNvPr>
          <p:cNvSpPr txBox="1"/>
          <p:nvPr/>
        </p:nvSpPr>
        <p:spPr>
          <a:xfrm>
            <a:off x="6184073" y="2134555"/>
            <a:ext cx="83557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0E0E0E"/>
                </a:solidFill>
                <a:latin typeface="Aptos Light" panose="020B0004020202020204" pitchFamily="34" charset="0"/>
              </a:rPr>
              <a:t>Compliance</a:t>
            </a:r>
          </a:p>
          <a:p>
            <a:endParaRPr lang="en-CA" sz="2400" dirty="0">
              <a:solidFill>
                <a:srgbClr val="0E0E0E"/>
              </a:solidFill>
              <a:effectLst/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rgbClr val="0E0E0E"/>
                </a:solidFill>
                <a:latin typeface="Aptos Light" panose="020B0004020202020204" pitchFamily="34" charset="0"/>
              </a:rPr>
              <a:t>Dead Batteries</a:t>
            </a:r>
          </a:p>
          <a:p>
            <a:endParaRPr lang="en-CA" sz="2400" dirty="0">
              <a:solidFill>
                <a:srgbClr val="0E0E0E"/>
              </a:solidFill>
              <a:effectLst/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rgbClr val="0E0E0E"/>
                </a:solidFill>
                <a:latin typeface="Aptos Light" panose="020B0004020202020204" pitchFamily="34" charset="0"/>
              </a:rPr>
              <a:t>Storage / limited space</a:t>
            </a:r>
          </a:p>
          <a:p>
            <a:endParaRPr lang="en-CA" sz="2400" dirty="0">
              <a:solidFill>
                <a:srgbClr val="0E0E0E"/>
              </a:solidFill>
              <a:effectLst/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rgbClr val="0E0E0E"/>
                </a:solidFill>
                <a:latin typeface="Aptos Light" panose="020B0004020202020204" pitchFamily="34" charset="0"/>
              </a:rPr>
              <a:t>Maneuverability</a:t>
            </a:r>
          </a:p>
          <a:p>
            <a:endParaRPr lang="en-CA" sz="2400" dirty="0">
              <a:solidFill>
                <a:srgbClr val="0E0E0E"/>
              </a:solidFill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rgbClr val="0E0E0E"/>
                </a:solidFill>
                <a:latin typeface="Aptos Light" panose="020B0004020202020204" pitchFamily="34" charset="0"/>
              </a:rPr>
              <a:t>Limited SWL ability</a:t>
            </a:r>
          </a:p>
          <a:p>
            <a:endParaRPr lang="en-CA" sz="2400" dirty="0">
              <a:solidFill>
                <a:srgbClr val="0E0E0E"/>
              </a:solidFill>
              <a:effectLst/>
              <a:latin typeface="Aptos Light" panose="020B0004020202020204" pitchFamily="34" charset="0"/>
            </a:endParaRPr>
          </a:p>
          <a:p>
            <a:endParaRPr lang="en-CA" sz="2400" dirty="0">
              <a:solidFill>
                <a:srgbClr val="0E0E0E"/>
              </a:solidFill>
              <a:effectLst/>
              <a:latin typeface="Aptos Ligh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74B5B-11AC-ACB9-21CB-B6295AD088F6}"/>
              </a:ext>
            </a:extLst>
          </p:cNvPr>
          <p:cNvSpPr txBox="1"/>
          <p:nvPr/>
        </p:nvSpPr>
        <p:spPr>
          <a:xfrm>
            <a:off x="6158211" y="1443546"/>
            <a:ext cx="558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Limitations of Mobile Lifters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BD9A9B-97E7-F9F2-E555-08748BD5C69E}"/>
              </a:ext>
            </a:extLst>
          </p:cNvPr>
          <p:cNvGrpSpPr/>
          <p:nvPr/>
        </p:nvGrpSpPr>
        <p:grpSpPr>
          <a:xfrm>
            <a:off x="0" y="0"/>
            <a:ext cx="6130918" cy="6858000"/>
            <a:chOff x="0" y="0"/>
            <a:chExt cx="6130918" cy="6858000"/>
          </a:xfrm>
        </p:grpSpPr>
        <p:pic>
          <p:nvPicPr>
            <p:cNvPr id="2054" name="Picture 6" descr="Free Hospital Hallway Scene Image | Download at StockCake">
              <a:extLst>
                <a:ext uri="{FF2B5EF4-FFF2-40B4-BE49-F238E27FC236}">
                  <a16:creationId xmlns:a16="http://schemas.microsoft.com/office/drawing/2014/main" id="{C5953553-D7BD-EE4C-A7AD-283086EA3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35" b="15772"/>
            <a:stretch/>
          </p:blipFill>
          <p:spPr bwMode="auto">
            <a:xfrm>
              <a:off x="0" y="0"/>
              <a:ext cx="562774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1DE53A62-2F3F-2609-8274-2A628A3D59D3}"/>
                </a:ext>
              </a:extLst>
            </p:cNvPr>
            <p:cNvSpPr/>
            <p:nvPr/>
          </p:nvSpPr>
          <p:spPr>
            <a:xfrm rot="16200000">
              <a:off x="5936022" y="2273984"/>
              <a:ext cx="209333" cy="18045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44C845-3F75-E616-61C6-D97AFAEF9185}"/>
              </a:ext>
            </a:extLst>
          </p:cNvPr>
          <p:cNvGrpSpPr/>
          <p:nvPr/>
        </p:nvGrpSpPr>
        <p:grpSpPr>
          <a:xfrm>
            <a:off x="0" y="0"/>
            <a:ext cx="6157588" cy="6858000"/>
            <a:chOff x="0" y="0"/>
            <a:chExt cx="6157588" cy="6858000"/>
          </a:xfrm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C1990BCC-2460-AC2B-2460-9E1E3E9C2A76}"/>
                </a:ext>
              </a:extLst>
            </p:cNvPr>
            <p:cNvSpPr/>
            <p:nvPr/>
          </p:nvSpPr>
          <p:spPr>
            <a:xfrm rot="16200000">
              <a:off x="5962692" y="2997884"/>
              <a:ext cx="209333" cy="18045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 descr="Mobile lift 2600 (Victor) | Home Mobility Lifts | Power Patient Lifts |  SureHands - SureHands">
              <a:extLst>
                <a:ext uri="{FF2B5EF4-FFF2-40B4-BE49-F238E27FC236}">
                  <a16:creationId xmlns:a16="http://schemas.microsoft.com/office/drawing/2014/main" id="{64E07E26-0970-DAD4-F9A3-B58DBEC8B1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75"/>
            <a:stretch/>
          </p:blipFill>
          <p:spPr bwMode="auto">
            <a:xfrm>
              <a:off x="0" y="0"/>
              <a:ext cx="564403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BC47F2-EF20-EC0A-E0FE-1403D26D9FF4}"/>
              </a:ext>
            </a:extLst>
          </p:cNvPr>
          <p:cNvGrpSpPr/>
          <p:nvPr/>
        </p:nvGrpSpPr>
        <p:grpSpPr>
          <a:xfrm>
            <a:off x="0" y="-1"/>
            <a:ext cx="6169018" cy="6947223"/>
            <a:chOff x="0" y="-1"/>
            <a:chExt cx="6169018" cy="6947223"/>
          </a:xfrm>
        </p:grpSpPr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556A81CF-4A69-F14C-9C3F-63975256D8D7}"/>
                </a:ext>
              </a:extLst>
            </p:cNvPr>
            <p:cNvSpPr/>
            <p:nvPr/>
          </p:nvSpPr>
          <p:spPr>
            <a:xfrm rot="16200000">
              <a:off x="5974122" y="3740834"/>
              <a:ext cx="209333" cy="18045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Nurses walk down a hospital hallway past patient beds and medical equipment  | Premium AI-generated image">
              <a:extLst>
                <a:ext uri="{FF2B5EF4-FFF2-40B4-BE49-F238E27FC236}">
                  <a16:creationId xmlns:a16="http://schemas.microsoft.com/office/drawing/2014/main" id="{F23ECC7E-3F77-BE11-6BB3-5D34E320F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271"/>
            <a:stretch/>
          </p:blipFill>
          <p:spPr bwMode="auto">
            <a:xfrm>
              <a:off x="0" y="-1"/>
              <a:ext cx="5657850" cy="694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451E3C-A845-C2CD-91E6-D6C2DF1A2260}"/>
              </a:ext>
            </a:extLst>
          </p:cNvPr>
          <p:cNvGrpSpPr/>
          <p:nvPr/>
        </p:nvGrpSpPr>
        <p:grpSpPr>
          <a:xfrm>
            <a:off x="0" y="0"/>
            <a:ext cx="6195688" cy="6858000"/>
            <a:chOff x="0" y="0"/>
            <a:chExt cx="6195688" cy="6858000"/>
          </a:xfrm>
        </p:grpSpPr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960A4543-2715-623D-3B01-43DA092CF962}"/>
                </a:ext>
              </a:extLst>
            </p:cNvPr>
            <p:cNvSpPr/>
            <p:nvPr/>
          </p:nvSpPr>
          <p:spPr>
            <a:xfrm rot="16200000">
              <a:off x="6000792" y="4464734"/>
              <a:ext cx="209333" cy="18045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60" name="Picture 12" descr="Empty Luxury Modern Hospital Room | Premium AI-generated image">
              <a:extLst>
                <a:ext uri="{FF2B5EF4-FFF2-40B4-BE49-F238E27FC236}">
                  <a16:creationId xmlns:a16="http://schemas.microsoft.com/office/drawing/2014/main" id="{DC77BC00-3788-ABDA-DEDA-7D636839D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95" r="4032"/>
            <a:stretch/>
          </p:blipFill>
          <p:spPr bwMode="auto">
            <a:xfrm>
              <a:off x="0" y="0"/>
              <a:ext cx="566601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8EBD9E-378D-DDC3-1659-F1789EC65960}"/>
              </a:ext>
            </a:extLst>
          </p:cNvPr>
          <p:cNvGrpSpPr/>
          <p:nvPr/>
        </p:nvGrpSpPr>
        <p:grpSpPr>
          <a:xfrm>
            <a:off x="0" y="0"/>
            <a:ext cx="6214738" cy="6858000"/>
            <a:chOff x="0" y="0"/>
            <a:chExt cx="6214738" cy="6858000"/>
          </a:xfrm>
        </p:grpSpPr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9A4AD1F7-3CDA-C32B-F45B-3E1B966297A2}"/>
                </a:ext>
              </a:extLst>
            </p:cNvPr>
            <p:cNvSpPr/>
            <p:nvPr/>
          </p:nvSpPr>
          <p:spPr>
            <a:xfrm rot="16200000">
              <a:off x="6019842" y="5215304"/>
              <a:ext cx="209333" cy="18045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62" name="Picture 14" descr="Precision Nutrition in Obese Patients | Clinical View">
              <a:extLst>
                <a:ext uri="{FF2B5EF4-FFF2-40B4-BE49-F238E27FC236}">
                  <a16:creationId xmlns:a16="http://schemas.microsoft.com/office/drawing/2014/main" id="{675FAFC6-A351-4F3A-C5BC-6441AED61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97" r="20858"/>
            <a:stretch/>
          </p:blipFill>
          <p:spPr bwMode="auto">
            <a:xfrm>
              <a:off x="0" y="0"/>
              <a:ext cx="566601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0FDB68B-7FFD-1DEE-9943-59A91AEB3926}"/>
              </a:ext>
            </a:extLst>
          </p:cNvPr>
          <p:cNvSpPr/>
          <p:nvPr/>
        </p:nvSpPr>
        <p:spPr>
          <a:xfrm rot="16200000">
            <a:off x="-440870" y="2233328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spital bed with a medical device&#10;&#10;Description automatically generated">
            <a:extLst>
              <a:ext uri="{FF2B5EF4-FFF2-40B4-BE49-F238E27FC236}">
                <a16:creationId xmlns:a16="http://schemas.microsoft.com/office/drawing/2014/main" id="{68A5240C-8BFC-9E2F-A525-AAC4218B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1" r="4250"/>
          <a:stretch/>
        </p:blipFill>
        <p:spPr>
          <a:xfrm rot="5400000">
            <a:off x="-595992" y="595993"/>
            <a:ext cx="6858000" cy="5666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6A25B-5A23-8271-FFF3-9038F9C7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10" y="0"/>
            <a:ext cx="6533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6083A-C80E-AF76-9CEB-ECD866DD7C55}"/>
              </a:ext>
            </a:extLst>
          </p:cNvPr>
          <p:cNvSpPr txBox="1"/>
          <p:nvPr/>
        </p:nvSpPr>
        <p:spPr>
          <a:xfrm>
            <a:off x="6184073" y="2134555"/>
            <a:ext cx="83557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ptos Light" panose="020B0004020202020204" pitchFamily="34" charset="0"/>
              </a:rPr>
              <a:t>Compliance</a:t>
            </a:r>
          </a:p>
          <a:p>
            <a:endParaRPr lang="en-CA" sz="2400" dirty="0">
              <a:solidFill>
                <a:schemeClr val="bg1"/>
              </a:solidFill>
              <a:effectLst/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Aptos Light" panose="020B0004020202020204" pitchFamily="34" charset="0"/>
              </a:rPr>
              <a:t>Dead Batteries</a:t>
            </a:r>
          </a:p>
          <a:p>
            <a:endParaRPr lang="en-CA" sz="2400" dirty="0">
              <a:solidFill>
                <a:schemeClr val="bg1"/>
              </a:solidFill>
              <a:effectLst/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Aptos Light" panose="020B0004020202020204" pitchFamily="34" charset="0"/>
              </a:rPr>
              <a:t>Storage / limited space</a:t>
            </a:r>
          </a:p>
          <a:p>
            <a:endParaRPr lang="en-CA" sz="2400" dirty="0">
              <a:solidFill>
                <a:schemeClr val="bg1"/>
              </a:solidFill>
              <a:effectLst/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Aptos Light" panose="020B0004020202020204" pitchFamily="34" charset="0"/>
              </a:rPr>
              <a:t>Maneuverability</a:t>
            </a:r>
          </a:p>
          <a:p>
            <a:endParaRPr lang="en-CA" sz="24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Aptos Light" panose="020B0004020202020204" pitchFamily="34" charset="0"/>
              </a:rPr>
              <a:t>Limited SWL ability</a:t>
            </a:r>
          </a:p>
          <a:p>
            <a:endParaRPr lang="en-CA" sz="2400" dirty="0">
              <a:solidFill>
                <a:srgbClr val="0E0E0E"/>
              </a:solidFill>
              <a:effectLst/>
              <a:latin typeface="Aptos Light" panose="020B0004020202020204" pitchFamily="34" charset="0"/>
            </a:endParaRPr>
          </a:p>
          <a:p>
            <a:endParaRPr lang="en-CA" sz="2400" dirty="0">
              <a:solidFill>
                <a:srgbClr val="0E0E0E"/>
              </a:solidFill>
              <a:effectLst/>
              <a:latin typeface="Aptos Light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03B0D-30CB-24ED-CD53-73A8E1113D8C}"/>
              </a:ext>
            </a:extLst>
          </p:cNvPr>
          <p:cNvSpPr txBox="1"/>
          <p:nvPr/>
        </p:nvSpPr>
        <p:spPr>
          <a:xfrm>
            <a:off x="6158211" y="1443546"/>
            <a:ext cx="558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Helvetica" pitchFamily="2" charset="0"/>
              </a:rPr>
              <a:t>Ceiling Lift Advantages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AF6E88-2E55-5942-8752-E98332938437}"/>
              </a:ext>
            </a:extLst>
          </p:cNvPr>
          <p:cNvSpPr/>
          <p:nvPr/>
        </p:nvSpPr>
        <p:spPr>
          <a:xfrm rot="16200000">
            <a:off x="-440870" y="2233328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9B8A9F-C779-9717-2927-B02A827F8A6D}"/>
              </a:ext>
            </a:extLst>
          </p:cNvPr>
          <p:cNvGrpSpPr/>
          <p:nvPr/>
        </p:nvGrpSpPr>
        <p:grpSpPr>
          <a:xfrm>
            <a:off x="0" y="0"/>
            <a:ext cx="8458200" cy="7562850"/>
            <a:chOff x="0" y="0"/>
            <a:chExt cx="8458200" cy="7562850"/>
          </a:xfrm>
        </p:grpSpPr>
        <p:pic>
          <p:nvPicPr>
            <p:cNvPr id="1028" name="Picture 4" descr="HD Green Brush Stroke Tick Mark Symbol Icon PNG">
              <a:extLst>
                <a:ext uri="{FF2B5EF4-FFF2-40B4-BE49-F238E27FC236}">
                  <a16:creationId xmlns:a16="http://schemas.microsoft.com/office/drawing/2014/main" id="{F15598A3-7536-D2C7-CC0F-96FB1E82F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2" b="92292" l="10000" r="90000">
                          <a14:foregroundMark x1="32917" y1="91667" x2="35417" y2="92292"/>
                          <a14:foregroundMark x1="80000" y1="8542" x2="81042" y2="1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1924050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person in a safety vest and helmet in a hallway&#10;&#10;AI-generated content may be incorrect.">
              <a:extLst>
                <a:ext uri="{FF2B5EF4-FFF2-40B4-BE49-F238E27FC236}">
                  <a16:creationId xmlns:a16="http://schemas.microsoft.com/office/drawing/2014/main" id="{6C5E55FC-492E-7511-785A-DDE38615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945356" y="945356"/>
              <a:ext cx="7562850" cy="567213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E24B09-F6AD-3EDF-3847-1638657D89C5}"/>
              </a:ext>
            </a:extLst>
          </p:cNvPr>
          <p:cNvGrpSpPr/>
          <p:nvPr/>
        </p:nvGrpSpPr>
        <p:grpSpPr>
          <a:xfrm>
            <a:off x="0" y="0"/>
            <a:ext cx="8771239" cy="7038975"/>
            <a:chOff x="-1" y="0"/>
            <a:chExt cx="8771239" cy="7038975"/>
          </a:xfrm>
        </p:grpSpPr>
        <p:pic>
          <p:nvPicPr>
            <p:cNvPr id="11" name="Picture 10" descr="A sink in a room&#10;&#10;AI-generated content may be incorrect.">
              <a:extLst>
                <a:ext uri="{FF2B5EF4-FFF2-40B4-BE49-F238E27FC236}">
                  <a16:creationId xmlns:a16="http://schemas.microsoft.com/office/drawing/2014/main" id="{1AE1D9F6-B9F0-A9C4-25F9-774B5C206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1006" r="18694"/>
            <a:stretch/>
          </p:blipFill>
          <p:spPr>
            <a:xfrm>
              <a:off x="-1" y="0"/>
              <a:ext cx="5659395" cy="7038975"/>
            </a:xfrm>
            <a:prstGeom prst="rect">
              <a:avLst/>
            </a:prstGeom>
          </p:spPr>
        </p:pic>
        <p:pic>
          <p:nvPicPr>
            <p:cNvPr id="12" name="Picture 4" descr="HD Green Brush Stroke Tick Mark Symbol Icon PNG">
              <a:extLst>
                <a:ext uri="{FF2B5EF4-FFF2-40B4-BE49-F238E27FC236}">
                  <a16:creationId xmlns:a16="http://schemas.microsoft.com/office/drawing/2014/main" id="{6EB34B7A-3180-C55A-52A4-8A67FC7BE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2" b="92292" l="10000" r="90000">
                          <a14:foregroundMark x1="32917" y1="91667" x2="35417" y2="92292"/>
                          <a14:foregroundMark x1="80000" y1="8542" x2="81042" y2="1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1638" y="2657218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0586AE-D279-D4D0-DDB7-3BD952221CA5}"/>
              </a:ext>
            </a:extLst>
          </p:cNvPr>
          <p:cNvGrpSpPr/>
          <p:nvPr/>
        </p:nvGrpSpPr>
        <p:grpSpPr>
          <a:xfrm>
            <a:off x="-1" y="-739697"/>
            <a:ext cx="9782284" cy="7597697"/>
            <a:chOff x="-1" y="-739697"/>
            <a:chExt cx="9782284" cy="7597697"/>
          </a:xfrm>
        </p:grpSpPr>
        <p:pic>
          <p:nvPicPr>
            <p:cNvPr id="17" name="Picture 16" descr="A room with a bed and medical equipment&#10;&#10;AI-generated content may be incorrect.">
              <a:extLst>
                <a:ext uri="{FF2B5EF4-FFF2-40B4-BE49-F238E27FC236}">
                  <a16:creationId xmlns:a16="http://schemas.microsoft.com/office/drawing/2014/main" id="{CEDE50E7-C3AD-A5A3-3FFD-8426E4E06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-949713" y="210015"/>
              <a:ext cx="7597697" cy="5698273"/>
            </a:xfrm>
            <a:prstGeom prst="rect">
              <a:avLst/>
            </a:prstGeom>
          </p:spPr>
        </p:pic>
        <p:pic>
          <p:nvPicPr>
            <p:cNvPr id="18" name="Picture 4" descr="HD Green Brush Stroke Tick Mark Symbol Icon PNG">
              <a:extLst>
                <a:ext uri="{FF2B5EF4-FFF2-40B4-BE49-F238E27FC236}">
                  <a16:creationId xmlns:a16="http://schemas.microsoft.com/office/drawing/2014/main" id="{BEEA13C9-F68D-0235-93A8-4E59E1A76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2" b="92292" l="10000" r="90000">
                          <a14:foregroundMark x1="32917" y1="91667" x2="35417" y2="92292"/>
                          <a14:foregroundMark x1="80000" y1="8542" x2="81042" y2="1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2683" y="3400632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325DD4-D0B9-E70E-AAE9-43A42646581A}"/>
              </a:ext>
            </a:extLst>
          </p:cNvPr>
          <p:cNvGrpSpPr/>
          <p:nvPr/>
        </p:nvGrpSpPr>
        <p:grpSpPr>
          <a:xfrm>
            <a:off x="-109965" y="-1322174"/>
            <a:ext cx="9047121" cy="10324147"/>
            <a:chOff x="-109965" y="-1322174"/>
            <a:chExt cx="9047121" cy="10324147"/>
          </a:xfrm>
        </p:grpSpPr>
        <p:pic>
          <p:nvPicPr>
            <p:cNvPr id="21" name="Picture 20" descr="A room with a bed and a bed&#10;&#10;AI-generated content may be incorrect.">
              <a:extLst>
                <a:ext uri="{FF2B5EF4-FFF2-40B4-BE49-F238E27FC236}">
                  <a16:creationId xmlns:a16="http://schemas.microsoft.com/office/drawing/2014/main" id="{FDD703A4-E5D2-0DB8-9C9C-955E2433E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-2365791" y="933652"/>
              <a:ext cx="10324147" cy="5812495"/>
            </a:xfrm>
            <a:prstGeom prst="rect">
              <a:avLst/>
            </a:prstGeom>
          </p:spPr>
        </p:pic>
        <p:pic>
          <p:nvPicPr>
            <p:cNvPr id="22" name="Picture 4" descr="HD Green Brush Stroke Tick Mark Symbol Icon PNG">
              <a:extLst>
                <a:ext uri="{FF2B5EF4-FFF2-40B4-BE49-F238E27FC236}">
                  <a16:creationId xmlns:a16="http://schemas.microsoft.com/office/drawing/2014/main" id="{0CC22479-6865-41C0-BC78-C445331425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2" b="92292" l="10000" r="90000">
                          <a14:foregroundMark x1="32917" y1="91667" x2="35417" y2="92292"/>
                          <a14:foregroundMark x1="80000" y1="8542" x2="81042" y2="1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56" y="4134923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64B053-EACF-7D92-8CD6-036F7F3483FB}"/>
              </a:ext>
            </a:extLst>
          </p:cNvPr>
          <p:cNvGrpSpPr/>
          <p:nvPr/>
        </p:nvGrpSpPr>
        <p:grpSpPr>
          <a:xfrm>
            <a:off x="-166256" y="0"/>
            <a:ext cx="9521819" cy="6858000"/>
            <a:chOff x="-166256" y="0"/>
            <a:chExt cx="9521819" cy="685800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3800A6E-5E08-3B55-18B9-865E8CD68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4" r="26027"/>
            <a:stretch/>
          </p:blipFill>
          <p:spPr bwMode="auto">
            <a:xfrm>
              <a:off x="-166256" y="0"/>
              <a:ext cx="585216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D Green Brush Stroke Tick Mark Symbol Icon PNG">
              <a:extLst>
                <a:ext uri="{FF2B5EF4-FFF2-40B4-BE49-F238E27FC236}">
                  <a16:creationId xmlns:a16="http://schemas.microsoft.com/office/drawing/2014/main" id="{DE6950E8-373F-78C2-57FD-DAD1CCF9C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2" b="92292" l="10000" r="90000">
                          <a14:foregroundMark x1="32917" y1="91667" x2="35417" y2="92292"/>
                          <a14:foregroundMark x1="80000" y1="8542" x2="81042" y2="10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5963" y="490246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080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</Words>
  <Application>Microsoft Macintosh PowerPoint</Application>
  <PresentationFormat>Widescreen</PresentationFormat>
  <Paragraphs>21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Aptos Light</vt:lpstr>
      <vt:lpstr>Arial</vt:lpstr>
      <vt:lpstr>Helvetica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Justin Mierke</dc:creator>
  <cp:lastModifiedBy>Justin Mierke</cp:lastModifiedBy>
  <cp:revision>1</cp:revision>
  <dcterms:created xsi:type="dcterms:W3CDTF">2025-02-06T03:23:49Z</dcterms:created>
  <dcterms:modified xsi:type="dcterms:W3CDTF">2025-02-06T03:42:12Z</dcterms:modified>
</cp:coreProperties>
</file>